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6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12-09-2019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>
                <a:latin typeface="Cambria" panose="02040503050406030204" pitchFamily="18" charset="0"/>
              </a:rPr>
              <a:t>Byzans og de </a:t>
            </a:r>
            <a:br>
              <a:rPr lang="da-DK" dirty="0">
                <a:latin typeface="Cambria" panose="02040503050406030204" pitchFamily="18" charset="0"/>
              </a:rPr>
            </a:br>
            <a:r>
              <a:rPr lang="da-DK" dirty="0">
                <a:latin typeface="Cambria" panose="02040503050406030204" pitchFamily="18" charset="0"/>
              </a:rPr>
              <a:t>muslimske imperier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 dirty="0">
              <a:latin typeface="Cambria" panose="02040503050406030204" pitchFamily="18" charset="0"/>
            </a:endParaRPr>
          </a:p>
          <a:p>
            <a:r>
              <a:rPr lang="da-DK" dirty="0">
                <a:latin typeface="Cambria" panose="02040503050406030204" pitchFamily="18" charset="0"/>
              </a:rPr>
              <a:t>Peter Frederiksen: </a:t>
            </a:r>
          </a:p>
          <a:p>
            <a:r>
              <a:rPr lang="da-DK" i="1" dirty="0">
                <a:latin typeface="Cambria" panose="02040503050406030204" pitchFamily="18" charset="0"/>
              </a:rPr>
              <a:t>Vores verdenshistorie 1</a:t>
            </a:r>
            <a:r>
              <a:rPr lang="da-DK" dirty="0">
                <a:latin typeface="Cambria" panose="02040503050406030204" pitchFamily="18" charset="0"/>
              </a:rPr>
              <a:t>, side 86-117</a:t>
            </a:r>
          </a:p>
          <a:p>
            <a:r>
              <a:rPr lang="da-DK" dirty="0">
                <a:latin typeface="Cambria" panose="02040503050406030204" pitchFamily="18" charset="0"/>
              </a:rPr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97-104</a:t>
            </a:r>
            <a:endParaRPr lang="da-DK" dirty="0"/>
          </a:p>
        </p:txBody>
      </p:sp>
      <p:pic>
        <p:nvPicPr>
          <p:cNvPr id="8" name="Pladsholder til indhold 7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40068DF4-24C2-4AB1-AF01-5D6F81C358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79946" y="2253916"/>
            <a:ext cx="3061120" cy="3906755"/>
          </a:xfrm>
        </p:spPr>
      </p:pic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6598251" y="2253916"/>
            <a:ext cx="2748815" cy="3906755"/>
          </a:xfrm>
        </p:spPr>
      </p:pic>
    </p:spTree>
    <p:extLst>
      <p:ext uri="{BB962C8B-B14F-4D97-AF65-F5344CB8AC3E}">
        <p14:creationId xmlns:p14="http://schemas.microsoft.com/office/powerpoint/2010/main" val="290871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1ADB0-6848-49E5-BB7B-72809C39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97-104</a:t>
            </a:r>
            <a:endParaRPr lang="da-DK" dirty="0"/>
          </a:p>
        </p:txBody>
      </p:sp>
      <p:pic>
        <p:nvPicPr>
          <p:cNvPr id="8" name="Pladsholder til indhold 7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0809652C-FE77-4195-BA3F-55F045CEE1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44136" y="2197768"/>
            <a:ext cx="2337653" cy="3912648"/>
          </a:xfrm>
        </p:spPr>
      </p:pic>
      <p:pic>
        <p:nvPicPr>
          <p:cNvPr id="10" name="Pladsholder til indhold 9" descr="Et billede, der indeholder foto, indendørs, væg&#10;&#10;Automatisk genereret beskrivelse">
            <a:extLst>
              <a:ext uri="{FF2B5EF4-FFF2-40B4-BE49-F238E27FC236}">
                <a16:creationId xmlns:a16="http://schemas.microsoft.com/office/drawing/2014/main" id="{28AAA242-963A-49AC-B585-65C47BE797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4427" y="2197768"/>
            <a:ext cx="3025848" cy="3997903"/>
          </a:xfrm>
        </p:spPr>
      </p:pic>
    </p:spTree>
    <p:extLst>
      <p:ext uri="{BB962C8B-B14F-4D97-AF65-F5344CB8AC3E}">
        <p14:creationId xmlns:p14="http://schemas.microsoft.com/office/powerpoint/2010/main" val="175810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97-104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660680" y="2163930"/>
            <a:ext cx="6681400" cy="4150820"/>
          </a:xfrm>
        </p:spPr>
      </p:pic>
    </p:spTree>
    <p:extLst>
      <p:ext uri="{BB962C8B-B14F-4D97-AF65-F5344CB8AC3E}">
        <p14:creationId xmlns:p14="http://schemas.microsoft.com/office/powerpoint/2010/main" val="7423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97-104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082834" y="1496597"/>
            <a:ext cx="5826035" cy="5239916"/>
          </a:xfrm>
        </p:spPr>
      </p:pic>
    </p:spTree>
    <p:extLst>
      <p:ext uri="{BB962C8B-B14F-4D97-AF65-F5344CB8AC3E}">
        <p14:creationId xmlns:p14="http://schemas.microsoft.com/office/powerpoint/2010/main" val="7123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106-112</a:t>
            </a:r>
            <a:endParaRPr lang="da-DK" dirty="0"/>
          </a:p>
        </p:txBody>
      </p:sp>
      <p:pic>
        <p:nvPicPr>
          <p:cNvPr id="13" name="Pladsholder til indhold 12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C4C1AF51-CAD7-4641-8C69-B0F370FC8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437" y="1825625"/>
            <a:ext cx="7607126" cy="4351338"/>
          </a:xfrm>
        </p:spPr>
      </p:pic>
    </p:spTree>
    <p:extLst>
      <p:ext uri="{BB962C8B-B14F-4D97-AF65-F5344CB8AC3E}">
        <p14:creationId xmlns:p14="http://schemas.microsoft.com/office/powerpoint/2010/main" val="492635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106-112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043644" y="2254685"/>
            <a:ext cx="6104712" cy="3922278"/>
          </a:xfrm>
        </p:spPr>
      </p:pic>
    </p:spTree>
    <p:extLst>
      <p:ext uri="{BB962C8B-B14F-4D97-AF65-F5344CB8AC3E}">
        <p14:creationId xmlns:p14="http://schemas.microsoft.com/office/powerpoint/2010/main" val="2689947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106-112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947863" y="2179529"/>
            <a:ext cx="4007453" cy="3997434"/>
          </a:xfrm>
        </p:spPr>
      </p:pic>
    </p:spTree>
    <p:extLst>
      <p:ext uri="{BB962C8B-B14F-4D97-AF65-F5344CB8AC3E}">
        <p14:creationId xmlns:p14="http://schemas.microsoft.com/office/powerpoint/2010/main" val="583075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106-112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222276" y="2212226"/>
            <a:ext cx="5395631" cy="4046723"/>
          </a:xfrm>
        </p:spPr>
      </p:pic>
    </p:spTree>
    <p:extLst>
      <p:ext uri="{BB962C8B-B14F-4D97-AF65-F5344CB8AC3E}">
        <p14:creationId xmlns:p14="http://schemas.microsoft.com/office/powerpoint/2010/main" val="3917584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106-112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745049" y="1803748"/>
            <a:ext cx="7160592" cy="4945395"/>
          </a:xfrm>
        </p:spPr>
      </p:pic>
    </p:spTree>
    <p:extLst>
      <p:ext uri="{BB962C8B-B14F-4D97-AF65-F5344CB8AC3E}">
        <p14:creationId xmlns:p14="http://schemas.microsoft.com/office/powerpoint/2010/main" val="789038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106-112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001358" y="2163930"/>
            <a:ext cx="4338414" cy="4013033"/>
          </a:xfrm>
        </p:spPr>
      </p:pic>
    </p:spTree>
    <p:extLst>
      <p:ext uri="{BB962C8B-B14F-4D97-AF65-F5344CB8AC3E}">
        <p14:creationId xmlns:p14="http://schemas.microsoft.com/office/powerpoint/2010/main" val="322617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000" i="1" dirty="0"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latin typeface="Cambria" panose="02040503050406030204" pitchFamily="18" charset="0"/>
              </a:rPr>
              <a:t>, side 86-90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290875-18F6-4CC3-B21E-E53E40535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7513"/>
            <a:ext cx="10515600" cy="476417"/>
          </a:xfrm>
        </p:spPr>
        <p:txBody>
          <a:bodyPr/>
          <a:lstStyle/>
          <a:p>
            <a:pPr marL="0" indent="0" algn="ctr">
              <a:buNone/>
            </a:pPr>
            <a:r>
              <a:rPr lang="da-DK" dirty="0">
                <a:latin typeface="Cambria" panose="02040503050406030204" pitchFamily="18" charset="0"/>
              </a:rPr>
              <a:t>Byzans og de muslimske imperier</a:t>
            </a:r>
          </a:p>
        </p:txBody>
      </p:sp>
      <p:pic>
        <p:nvPicPr>
          <p:cNvPr id="7" name="Pladsholder til indhold 6" descr="Et billede, der indeholder bygning, udendørs&#10;&#10;Automatisk genereret beskrivelse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9490" y="2751326"/>
            <a:ext cx="5033020" cy="2736705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113-117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147571" y="2163930"/>
            <a:ext cx="5554370" cy="4013033"/>
          </a:xfrm>
        </p:spPr>
      </p:pic>
    </p:spTree>
    <p:extLst>
      <p:ext uri="{BB962C8B-B14F-4D97-AF65-F5344CB8AC3E}">
        <p14:creationId xmlns:p14="http://schemas.microsoft.com/office/powerpoint/2010/main" val="345333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113-117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471226" y="2163930"/>
            <a:ext cx="3365226" cy="4013033"/>
          </a:xfrm>
        </p:spPr>
      </p:pic>
    </p:spTree>
    <p:extLst>
      <p:ext uri="{BB962C8B-B14F-4D97-AF65-F5344CB8AC3E}">
        <p14:creationId xmlns:p14="http://schemas.microsoft.com/office/powerpoint/2010/main" val="2707939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113-117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290875-18F6-4CC3-B21E-E53E40535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0252" y="1831245"/>
            <a:ext cx="4013548" cy="3829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>
                <a:latin typeface="Cambria" panose="02040503050406030204" pitchFamily="18" charset="0"/>
              </a:rPr>
              <a:t>For eftertiden kom tyrkernes erobring af Konstantinopel til at stå som en skelsættende og gruopvækkende begivenhed. Ovenstående illustration er fra Johann Ludvig </a:t>
            </a:r>
            <a:r>
              <a:rPr lang="da-DK" sz="1800" dirty="0" err="1">
                <a:latin typeface="Cambria" panose="02040503050406030204" pitchFamily="18" charset="0"/>
              </a:rPr>
              <a:t>Gottfrids</a:t>
            </a:r>
            <a:r>
              <a:rPr lang="da-DK" sz="1800" dirty="0">
                <a:latin typeface="Cambria" panose="02040503050406030204" pitchFamily="18" charset="0"/>
              </a:rPr>
              <a:t> ‘</a:t>
            </a:r>
            <a:r>
              <a:rPr lang="da-DK" sz="1800" dirty="0" err="1">
                <a:latin typeface="Cambria" panose="02040503050406030204" pitchFamily="18" charset="0"/>
              </a:rPr>
              <a:t>Historische</a:t>
            </a:r>
            <a:r>
              <a:rPr lang="da-DK" sz="1800" dirty="0">
                <a:latin typeface="Cambria" panose="02040503050406030204" pitchFamily="18" charset="0"/>
              </a:rPr>
              <a:t> </a:t>
            </a:r>
            <a:r>
              <a:rPr lang="da-DK" sz="1800" dirty="0" err="1">
                <a:latin typeface="Cambria" panose="02040503050406030204" pitchFamily="18" charset="0"/>
              </a:rPr>
              <a:t>Chronica</a:t>
            </a:r>
            <a:r>
              <a:rPr lang="da-DK" sz="1800" dirty="0">
                <a:latin typeface="Cambria" panose="02040503050406030204" pitchFamily="18" charset="0"/>
              </a:rPr>
              <a:t>’, 1674, med teksten: Den smerte, der [ramte] denne smukke by med drab, voldtægt, plyndring og røven kan ikke beskrives med ord. Det orientalske kejserdømmes sidste bastion faldt for den tyrkiske blodhund </a:t>
            </a:r>
            <a:r>
              <a:rPr lang="da-DK" sz="1800" dirty="0" err="1">
                <a:latin typeface="Cambria" panose="02040503050406030204" pitchFamily="18" charset="0"/>
              </a:rPr>
              <a:t>Mahomet</a:t>
            </a:r>
            <a:r>
              <a:rPr lang="da-DK" sz="1800" dirty="0">
                <a:latin typeface="Cambria" panose="02040503050406030204" pitchFamily="18" charset="0"/>
              </a:rPr>
              <a:t>. </a:t>
            </a:r>
          </a:p>
        </p:txBody>
      </p:sp>
      <p:pic>
        <p:nvPicPr>
          <p:cNvPr id="8" name="Pladsholder til indhold 7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D30726EF-4742-4F86-8B7C-C8A66AE07A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8175" y="1831245"/>
            <a:ext cx="4997886" cy="3693559"/>
          </a:xfrm>
        </p:spPr>
      </p:pic>
    </p:spTree>
    <p:extLst>
      <p:ext uri="{BB962C8B-B14F-4D97-AF65-F5344CB8AC3E}">
        <p14:creationId xmlns:p14="http://schemas.microsoft.com/office/powerpoint/2010/main" val="183833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113-117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838200" y="2045256"/>
            <a:ext cx="6226479" cy="4234007"/>
          </a:xfr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68ABD44-2CC7-4156-B5CF-92EB4E5D0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682" y="2163930"/>
            <a:ext cx="2601626" cy="4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7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000" i="1" dirty="0"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latin typeface="Cambria" panose="02040503050406030204" pitchFamily="18" charset="0"/>
              </a:rPr>
              <a:t>, side 86-90</a:t>
            </a:r>
            <a:endParaRPr lang="da-DK" sz="2000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053469" y="2352016"/>
            <a:ext cx="5652119" cy="3815181"/>
          </a:xfrm>
        </p:spPr>
      </p:pic>
    </p:spTree>
    <p:extLst>
      <p:ext uri="{BB962C8B-B14F-4D97-AF65-F5344CB8AC3E}">
        <p14:creationId xmlns:p14="http://schemas.microsoft.com/office/powerpoint/2010/main" val="418819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91-96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290875-18F6-4CC3-B21E-E53E40535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7513"/>
            <a:ext cx="10515600" cy="476417"/>
          </a:xfrm>
        </p:spPr>
        <p:txBody>
          <a:bodyPr/>
          <a:lstStyle/>
          <a:p>
            <a:pPr marL="0" indent="0" algn="ctr">
              <a:buNone/>
            </a:pPr>
            <a:r>
              <a:rPr lang="da-DK" dirty="0">
                <a:latin typeface="Cambria" panose="02040503050406030204" pitchFamily="18" charset="0"/>
              </a:rPr>
              <a:t>Mødet mellem kulturer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182400" y="2301875"/>
            <a:ext cx="5827200" cy="3875088"/>
          </a:xfrm>
        </p:spPr>
      </p:pic>
    </p:spTree>
    <p:extLst>
      <p:ext uri="{BB962C8B-B14F-4D97-AF65-F5344CB8AC3E}">
        <p14:creationId xmlns:p14="http://schemas.microsoft.com/office/powerpoint/2010/main" val="281187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91-96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563501" y="2163930"/>
            <a:ext cx="6319736" cy="4013033"/>
          </a:xfrm>
        </p:spPr>
      </p:pic>
    </p:spTree>
    <p:extLst>
      <p:ext uri="{BB962C8B-B14F-4D97-AF65-F5344CB8AC3E}">
        <p14:creationId xmlns:p14="http://schemas.microsoft.com/office/powerpoint/2010/main" val="352011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91-96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713623" y="2920362"/>
            <a:ext cx="4126407" cy="1975517"/>
          </a:xfrm>
        </p:spPr>
      </p:pic>
    </p:spTree>
    <p:extLst>
      <p:ext uri="{BB962C8B-B14F-4D97-AF65-F5344CB8AC3E}">
        <p14:creationId xmlns:p14="http://schemas.microsoft.com/office/powerpoint/2010/main" val="118478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91-96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136255" y="2208472"/>
            <a:ext cx="5281235" cy="4284403"/>
          </a:xfrm>
        </p:spPr>
      </p:pic>
    </p:spTree>
    <p:extLst>
      <p:ext uri="{BB962C8B-B14F-4D97-AF65-F5344CB8AC3E}">
        <p14:creationId xmlns:p14="http://schemas.microsoft.com/office/powerpoint/2010/main" val="409935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 dirty="0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 dirty="0">
                <a:solidFill>
                  <a:prstClr val="black"/>
                </a:solidFill>
                <a:latin typeface="Cambria" panose="02040503050406030204" pitchFamily="18" charset="0"/>
              </a:rPr>
              <a:t>, side 91-96</a:t>
            </a: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796650" y="1966586"/>
            <a:ext cx="6809518" cy="4409162"/>
          </a:xfrm>
        </p:spPr>
      </p:pic>
    </p:spTree>
    <p:extLst>
      <p:ext uri="{BB962C8B-B14F-4D97-AF65-F5344CB8AC3E}">
        <p14:creationId xmlns:p14="http://schemas.microsoft.com/office/powerpoint/2010/main" val="644523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5A73E-76FB-4D1A-B96A-B8B0878B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i="1">
                <a:solidFill>
                  <a:prstClr val="black"/>
                </a:solidFill>
                <a:latin typeface="Cambria" panose="02040503050406030204" pitchFamily="18" charset="0"/>
              </a:rPr>
              <a:t>Vores verdenshistorie 1</a:t>
            </a:r>
            <a:r>
              <a:rPr lang="da-DK" sz="2000">
                <a:solidFill>
                  <a:prstClr val="black"/>
                </a:solidFill>
                <a:latin typeface="Cambria" panose="02040503050406030204" pitchFamily="18" charset="0"/>
              </a:rPr>
              <a:t>, side 91-96</a:t>
            </a:r>
            <a:endParaRPr lang="da-DK" dirty="0"/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1BEB3E2B-5B28-4F8C-BB2E-AC7CEE31B3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666" y="2475833"/>
            <a:ext cx="6248872" cy="2791528"/>
          </a:xfrm>
        </p:spPr>
      </p:pic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DDB515F-52C8-4FBB-A1B2-79ED49DDFD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6096000" y="2475833"/>
            <a:ext cx="5907229" cy="3036693"/>
          </a:xfrm>
        </p:spPr>
      </p:pic>
    </p:spTree>
    <p:extLst>
      <p:ext uri="{BB962C8B-B14F-4D97-AF65-F5344CB8AC3E}">
        <p14:creationId xmlns:p14="http://schemas.microsoft.com/office/powerpoint/2010/main" val="15854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VVH_skabelon</Template>
  <TotalTime>228</TotalTime>
  <Words>223</Words>
  <Application>Microsoft Office PowerPoint</Application>
  <PresentationFormat>Widescreen</PresentationFormat>
  <Paragraphs>30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Office-tema</vt:lpstr>
      <vt:lpstr>Byzans og de  muslimske imperier</vt:lpstr>
      <vt:lpstr>Vores verdenshistorie 1, side 86-90</vt:lpstr>
      <vt:lpstr>Vores verdenshistorie 1, side 86-90</vt:lpstr>
      <vt:lpstr>Vores verdenshistorie 1, side 91-96</vt:lpstr>
      <vt:lpstr>Vores verdenshistorie 1, side 91-96</vt:lpstr>
      <vt:lpstr>Vores verdenshistorie 1, side 91-96</vt:lpstr>
      <vt:lpstr>Vores verdenshistorie 1, side 91-96</vt:lpstr>
      <vt:lpstr>Vores verdenshistorie 1, side 91-96</vt:lpstr>
      <vt:lpstr>Vores verdenshistorie 1, side 91-96</vt:lpstr>
      <vt:lpstr>Vores verdenshistorie 1, side 97-104</vt:lpstr>
      <vt:lpstr>Vores verdenshistorie 1, side 97-104</vt:lpstr>
      <vt:lpstr>Vores verdenshistorie 1, side 97-104</vt:lpstr>
      <vt:lpstr>Vores verdenshistorie 1, side 97-104</vt:lpstr>
      <vt:lpstr>Vores verdenshistorie 1, side 106-112</vt:lpstr>
      <vt:lpstr>Vores verdenshistorie 1, side 106-112</vt:lpstr>
      <vt:lpstr>Vores verdenshistorie 1, side 106-112</vt:lpstr>
      <vt:lpstr>Vores verdenshistorie 1, side 106-112</vt:lpstr>
      <vt:lpstr>Vores verdenshistorie 1, side 106-112</vt:lpstr>
      <vt:lpstr>Vores verdenshistorie 1, side 106-112</vt:lpstr>
      <vt:lpstr>Vores verdenshistorie 1, side 113-117</vt:lpstr>
      <vt:lpstr>Vores verdenshistorie 1, side 113-117</vt:lpstr>
      <vt:lpstr>Vores verdenshistorie 1, side 113-117</vt:lpstr>
      <vt:lpstr>Vores verdenshistorie 1, side 113-117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Byzans og de  muslimske imperier</dc:title>
  <dc:creator>Forlaget Columbus</dc:creator>
  <cp:lastModifiedBy>Frederik Sølvsten</cp:lastModifiedBy>
  <cp:revision>20</cp:revision>
  <dcterms:created xsi:type="dcterms:W3CDTF">2019-09-11T09:11:18Z</dcterms:created>
  <dcterms:modified xsi:type="dcterms:W3CDTF">2019-09-12T10:36:35Z</dcterms:modified>
</cp:coreProperties>
</file>