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b="1" dirty="0">
                <a:latin typeface="Cambria" panose="02040503050406030204" pitchFamily="18" charset="0"/>
              </a:rPr>
              <a:t>Det kinesiske kejserrige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 dirty="0">
              <a:latin typeface="Cambria" panose="02040503050406030204" pitchFamily="18" charset="0"/>
            </a:endParaRPr>
          </a:p>
          <a:p>
            <a:r>
              <a:rPr lang="da-DK" dirty="0">
                <a:latin typeface="Cambria" panose="02040503050406030204" pitchFamily="18" charset="0"/>
              </a:rPr>
              <a:t>Peter Frederiksen: </a:t>
            </a:r>
          </a:p>
          <a:p>
            <a:r>
              <a:rPr lang="da-DK" i="1" dirty="0">
                <a:latin typeface="Cambria" panose="02040503050406030204" pitchFamily="18" charset="0"/>
              </a:rPr>
              <a:t>Vores verdenshistorie 1</a:t>
            </a:r>
            <a:r>
              <a:rPr lang="da-DK" dirty="0">
                <a:latin typeface="Cambria" panose="02040503050406030204" pitchFamily="18" charset="0"/>
              </a:rPr>
              <a:t>, side 152-183</a:t>
            </a:r>
          </a:p>
          <a:p>
            <a:r>
              <a:rPr lang="da-DK" dirty="0">
                <a:latin typeface="Cambria" panose="02040503050406030204" pitchFamily="18" charset="0"/>
              </a:rPr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158-165</a:t>
            </a:r>
            <a:endParaRPr lang="da-DK" dirty="0"/>
          </a:p>
        </p:txBody>
      </p:sp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4D04BD1D-FBC2-4B15-8C42-867B0A5EB2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71647" y="1747838"/>
            <a:ext cx="7248705" cy="4925678"/>
          </a:xfrm>
        </p:spPr>
      </p:pic>
    </p:spTree>
    <p:extLst>
      <p:ext uri="{BB962C8B-B14F-4D97-AF65-F5344CB8AC3E}">
        <p14:creationId xmlns:p14="http://schemas.microsoft.com/office/powerpoint/2010/main" val="114277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166-171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095FDE8-495D-4114-927C-D97AEE4F2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523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dirty="0">
                <a:latin typeface="Cambria" panose="02040503050406030204" pitchFamily="18" charset="0"/>
              </a:rPr>
              <a:t>Mennesker, natur, kultur og samfund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920738E-2E98-4739-86BF-D1FB471A8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12915"/>
            <a:ext cx="10515600" cy="37640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>
                <a:latin typeface="Cambria" panose="02040503050406030204" pitchFamily="18" charset="0"/>
              </a:rPr>
              <a:t>Opgave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Opstil ud fra afsnittet ”Livet i kejsertidens Kina” (s. 166-170) en problemstilling, der belyser samspillet mellem mindst to af de følgende begreber: mennesker, natur, kultur og samfund.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Besvar problemstillingen ud fra afsnittets fremstillingstekst og kilder.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Sammenlign livet i kejsertidens Kina med en anden kultur eller tidsperiode, som du har beskæftiget dig med. Hvad kan forklare forskelle og ligheder?</a:t>
            </a:r>
          </a:p>
        </p:txBody>
      </p:sp>
    </p:spTree>
    <p:extLst>
      <p:ext uri="{BB962C8B-B14F-4D97-AF65-F5344CB8AC3E}">
        <p14:creationId xmlns:p14="http://schemas.microsoft.com/office/powerpoint/2010/main" val="4148949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166-171</a:t>
            </a:r>
            <a:endParaRPr lang="da-DK" dirty="0"/>
          </a:p>
        </p:txBody>
      </p:sp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907B2AD1-BA22-4F6E-9CB0-6511D016D0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59162" y="2196431"/>
            <a:ext cx="6724315" cy="4445000"/>
          </a:xfrm>
        </p:spPr>
      </p:pic>
    </p:spTree>
    <p:extLst>
      <p:ext uri="{BB962C8B-B14F-4D97-AF65-F5344CB8AC3E}">
        <p14:creationId xmlns:p14="http://schemas.microsoft.com/office/powerpoint/2010/main" val="281832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166-171</a:t>
            </a:r>
            <a:endParaRPr lang="da-DK" dirty="0"/>
          </a:p>
        </p:txBody>
      </p:sp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9152F1CA-353B-46D2-8FE1-9C433462C6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7503" y="2192255"/>
            <a:ext cx="7076276" cy="4332705"/>
          </a:xfrm>
        </p:spPr>
      </p:pic>
    </p:spTree>
    <p:extLst>
      <p:ext uri="{BB962C8B-B14F-4D97-AF65-F5344CB8AC3E}">
        <p14:creationId xmlns:p14="http://schemas.microsoft.com/office/powerpoint/2010/main" val="273315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166-171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095FDE8-495D-4114-927C-D97AEE4F2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523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b="1" dirty="0">
                <a:latin typeface="Cambria" panose="02040503050406030204" pitchFamily="18" charset="0"/>
              </a:rPr>
              <a:t>Kvinder i Kina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ladsholder til indhold 3" descr="Et billede, der indeholder person, jord, bænk, udendørs&#10;&#10;Automatisk genereret beskrivelse">
            <a:extLst>
              <a:ext uri="{FF2B5EF4-FFF2-40B4-BE49-F238E27FC236}">
                <a16:creationId xmlns:a16="http://schemas.microsoft.com/office/drawing/2014/main" id="{A815DE5D-4A85-45E2-B779-CEC87640C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8728" y="2413000"/>
            <a:ext cx="4734544" cy="3763963"/>
          </a:xfrm>
        </p:spPr>
      </p:pic>
    </p:spTree>
    <p:extLst>
      <p:ext uri="{BB962C8B-B14F-4D97-AF65-F5344CB8AC3E}">
        <p14:creationId xmlns:p14="http://schemas.microsoft.com/office/powerpoint/2010/main" val="285314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172-176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095FDE8-495D-4114-927C-D97AEE4F2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523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b="1" dirty="0">
                <a:latin typeface="Cambria" panose="02040503050406030204" pitchFamily="18" charset="0"/>
              </a:rPr>
              <a:t>Marco Polos rejse</a:t>
            </a:r>
          </a:p>
        </p:txBody>
      </p:sp>
      <p:pic>
        <p:nvPicPr>
          <p:cNvPr id="8" name="Pladsholder til indhold 7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295D62F9-7103-4AA2-A044-560B9E1C8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4294" y="2630349"/>
            <a:ext cx="2771742" cy="3533972"/>
          </a:xfrm>
        </p:spPr>
      </p:pic>
      <p:pic>
        <p:nvPicPr>
          <p:cNvPr id="1026" name="Picture 2" descr="Billedresultat for Marco Polos journey map">
            <a:extLst>
              <a:ext uri="{FF2B5EF4-FFF2-40B4-BE49-F238E27FC236}">
                <a16:creationId xmlns:a16="http://schemas.microsoft.com/office/drawing/2014/main" id="{ECB05A6A-1BBE-4CED-8DE8-DB95A5C1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00" y="2619463"/>
            <a:ext cx="6341774" cy="35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1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172-176</a:t>
            </a:r>
            <a:endParaRPr lang="da-DK" dirty="0"/>
          </a:p>
        </p:txBody>
      </p:sp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6DC8E23C-9B88-4D45-AC92-446A19974F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55555" y="2155207"/>
            <a:ext cx="7033294" cy="3944636"/>
          </a:xfrm>
        </p:spPr>
      </p:pic>
    </p:spTree>
    <p:extLst>
      <p:ext uri="{BB962C8B-B14F-4D97-AF65-F5344CB8AC3E}">
        <p14:creationId xmlns:p14="http://schemas.microsoft.com/office/powerpoint/2010/main" val="2665065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177-181</a:t>
            </a:r>
            <a:endParaRPr lang="da-DK" dirty="0"/>
          </a:p>
        </p:txBody>
      </p:sp>
      <p:pic>
        <p:nvPicPr>
          <p:cNvPr id="4" name="Pladsholder til indhold 3" descr="Et billede, der indeholder bygning&#10;&#10;Automatisk genereret beskrivelse">
            <a:extLst>
              <a:ext uri="{FF2B5EF4-FFF2-40B4-BE49-F238E27FC236}">
                <a16:creationId xmlns:a16="http://schemas.microsoft.com/office/drawing/2014/main" id="{64D3F86B-D743-426C-BAFF-1AB5E59DC2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66852" y="2463608"/>
            <a:ext cx="5549759" cy="3732213"/>
          </a:xfrm>
        </p:spPr>
      </p:pic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96CB5295-62A4-447B-A5CC-41F0C4940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7498"/>
            <a:ext cx="10515600" cy="484438"/>
          </a:xfrm>
        </p:spPr>
        <p:txBody>
          <a:bodyPr/>
          <a:lstStyle/>
          <a:p>
            <a:pPr marL="0" indent="0" algn="ctr">
              <a:buNone/>
            </a:pPr>
            <a:r>
              <a:rPr lang="da-DK" b="1" dirty="0">
                <a:latin typeface="Cambria" panose="02040503050406030204" pitchFamily="18" charset="0"/>
              </a:rPr>
              <a:t>Den forbudte by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95BA2C7-B2AD-4CBC-A343-499B0DA1D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59" y="2463608"/>
            <a:ext cx="282878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54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177-181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B7A2CD3-BC45-4190-BA99-7DC1ABAE1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542674"/>
            <a:ext cx="10515600" cy="36984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>
                <a:latin typeface="Cambria" panose="02040503050406030204" pitchFamily="18" charset="0"/>
              </a:rPr>
              <a:t>Opgave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Beskriv Den Forbudte Bys indretning.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På hvilken måde symboliserer Den Forbudte Bys indretning magthierarkiet i det kinesiske kejserrige?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Overvej, hvilken funktion Den Forbudte By havde i det kinesiske kejserrige.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Overvej, hvordan magthierarkier kommer til udtryk i andre historiske eller nutidige bygninger. For eksempel et slot eller en kirke, du kender – eller din egen uddannelsesinstitution? 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96CB5295-62A4-447B-A5CC-41F0C4940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64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dirty="0">
                <a:latin typeface="Cambria" panose="02040503050406030204" pitchFamily="18" charset="0"/>
              </a:rPr>
              <a:t>Begrebet magt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323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b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b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da-DK" sz="2400" i="1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>Vores verdenshistorie 1</a:t>
            </a:r>
            <a: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>, side 152-158</a:t>
            </a:r>
            <a:br>
              <a:rPr lang="da-DK" sz="24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da-DK" dirty="0"/>
          </a:p>
        </p:txBody>
      </p:sp>
      <p:pic>
        <p:nvPicPr>
          <p:cNvPr id="8" name="Pladsholder til indhold 7" descr="Et billede, der indeholder gulv, indendørs&#10;&#10;Automatisk genereret beskrivelse">
            <a:extLst>
              <a:ext uri="{FF2B5EF4-FFF2-40B4-BE49-F238E27FC236}">
                <a16:creationId xmlns:a16="http://schemas.microsoft.com/office/drawing/2014/main" id="{EF48485C-3D9E-4113-A9AA-BDE0FCC832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45092" y="2413000"/>
            <a:ext cx="7101816" cy="3763963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152-158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588ADD2-88BB-40F1-A9CA-2E68F4CE7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70947" y="1782788"/>
            <a:ext cx="3367184" cy="4394176"/>
          </a:xfrm>
        </p:spPr>
      </p:pic>
    </p:spTree>
    <p:extLst>
      <p:ext uri="{BB962C8B-B14F-4D97-AF65-F5344CB8AC3E}">
        <p14:creationId xmlns:p14="http://schemas.microsoft.com/office/powerpoint/2010/main" val="230866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152-158</a:t>
            </a:r>
            <a:endParaRPr lang="da-DK" dirty="0"/>
          </a:p>
        </p:txBody>
      </p:sp>
      <p:pic>
        <p:nvPicPr>
          <p:cNvPr id="4" name="Pladsholder til indhold 3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1A1CA362-3EDE-4053-BBDF-82A0A9010E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38439" y="1836738"/>
            <a:ext cx="7115122" cy="4340225"/>
          </a:xfrm>
        </p:spPr>
      </p:pic>
    </p:spTree>
    <p:extLst>
      <p:ext uri="{BB962C8B-B14F-4D97-AF65-F5344CB8AC3E}">
        <p14:creationId xmlns:p14="http://schemas.microsoft.com/office/powerpoint/2010/main" val="305775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152-158</a:t>
            </a:r>
            <a:endParaRPr lang="da-DK" dirty="0"/>
          </a:p>
        </p:txBody>
      </p:sp>
      <p:pic>
        <p:nvPicPr>
          <p:cNvPr id="8" name="Pladsholder til indhold 7" descr="Et billede, der indeholder bygning, udendørs, jord&#10;&#10;Automatisk genereret beskrivelse">
            <a:extLst>
              <a:ext uri="{FF2B5EF4-FFF2-40B4-BE49-F238E27FC236}">
                <a16:creationId xmlns:a16="http://schemas.microsoft.com/office/drawing/2014/main" id="{73E16CC7-EBA3-4563-9C62-36ED269CE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5173"/>
            <a:ext cx="5181600" cy="3452241"/>
          </a:xfrm>
        </p:spPr>
      </p:pic>
      <p:pic>
        <p:nvPicPr>
          <p:cNvPr id="10" name="Pladsholder til indhold 9" descr="Et billede, der indeholder jord, udendørs, bygning, himmel&#10;&#10;Automatisk genereret beskrivelse">
            <a:extLst>
              <a:ext uri="{FF2B5EF4-FFF2-40B4-BE49-F238E27FC236}">
                <a16:creationId xmlns:a16="http://schemas.microsoft.com/office/drawing/2014/main" id="{668DC24A-DD0B-401B-9062-897BA25C3C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5173"/>
            <a:ext cx="5181600" cy="3452241"/>
          </a:xfrm>
        </p:spPr>
      </p:pic>
    </p:spTree>
    <p:extLst>
      <p:ext uri="{BB962C8B-B14F-4D97-AF65-F5344CB8AC3E}">
        <p14:creationId xmlns:p14="http://schemas.microsoft.com/office/powerpoint/2010/main" val="320420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152-158</a:t>
            </a:r>
            <a:endParaRPr lang="da-DK" dirty="0"/>
          </a:p>
        </p:txBody>
      </p:sp>
      <p:pic>
        <p:nvPicPr>
          <p:cNvPr id="4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7B9BCB9D-CF1F-42FB-A519-9D807A810D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0" y="2332038"/>
            <a:ext cx="7620000" cy="3381375"/>
          </a:xfrm>
        </p:spPr>
      </p:pic>
    </p:spTree>
    <p:extLst>
      <p:ext uri="{BB962C8B-B14F-4D97-AF65-F5344CB8AC3E}">
        <p14:creationId xmlns:p14="http://schemas.microsoft.com/office/powerpoint/2010/main" val="91454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158-165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095FDE8-495D-4114-927C-D97AEE4F2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523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dirty="0">
                <a:latin typeface="Cambria" panose="02040503050406030204" pitchFamily="18" charset="0"/>
              </a:rPr>
              <a:t>Centrale begreber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920738E-2E98-4739-86BF-D1FB471A8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12915"/>
            <a:ext cx="10515600" cy="37640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dirty="0">
                <a:latin typeface="Cambria" panose="02040503050406030204" pitchFamily="18" charset="0"/>
              </a:rPr>
              <a:t>Opgave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Definér begreberne ”konfucianisme” og ”Himlens Mandat”, og forklar, hvilken betydning de havde i den periode af Kinas historie, som kapitlet handler om.</a:t>
            </a:r>
          </a:p>
          <a:p>
            <a:pPr marL="514350" indent="-514350">
              <a:buAutoNum type="arabicPeriod"/>
            </a:pPr>
            <a:r>
              <a:rPr lang="da-DK" dirty="0">
                <a:latin typeface="Cambria" panose="02040503050406030204" pitchFamily="18" charset="0"/>
              </a:rPr>
              <a:t>Lav en liste over og definer andre vigtige fagbegreber i dette kapitel.</a:t>
            </a:r>
          </a:p>
        </p:txBody>
      </p:sp>
    </p:spTree>
    <p:extLst>
      <p:ext uri="{BB962C8B-B14F-4D97-AF65-F5344CB8AC3E}">
        <p14:creationId xmlns:p14="http://schemas.microsoft.com/office/powerpoint/2010/main" val="185564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158-165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095FDE8-495D-4114-927C-D97AEE4F26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>
                <a:latin typeface="Cambria" panose="02040503050406030204" pitchFamily="18" charset="0"/>
              </a:rPr>
              <a:t>Himlens tempel (Beijing)</a:t>
            </a:r>
          </a:p>
        </p:txBody>
      </p:sp>
      <p:pic>
        <p:nvPicPr>
          <p:cNvPr id="7" name="Pladsholder til indhold 6" descr="Et billede, der indeholder bygning, udendørs&#10;&#10;Automatisk genereret beskrivelse">
            <a:extLst>
              <a:ext uri="{FF2B5EF4-FFF2-40B4-BE49-F238E27FC236}">
                <a16:creationId xmlns:a16="http://schemas.microsoft.com/office/drawing/2014/main" id="{F6F614A1-53BA-4EF4-BCB6-3CDFEDF778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" y="2890461"/>
            <a:ext cx="5181600" cy="1997075"/>
          </a:xfrm>
        </p:spPr>
      </p:pic>
      <p:pic>
        <p:nvPicPr>
          <p:cNvPr id="9" name="Billede 8" descr="Et billede, der indeholder himmel, udendørs, bygning, stor&#10;&#10;Automatisk genereret beskrivelse">
            <a:extLst>
              <a:ext uri="{FF2B5EF4-FFF2-40B4-BE49-F238E27FC236}">
                <a16:creationId xmlns:a16="http://schemas.microsoft.com/office/drawing/2014/main" id="{112ACC4E-8DE9-4554-BE2E-24EE5B62A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76" y="2890461"/>
            <a:ext cx="3989954" cy="26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2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2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200" dirty="0">
                <a:solidFill>
                  <a:prstClr val="black"/>
                </a:solidFill>
                <a:latin typeface="Cambria" panose="02040503050406030204" pitchFamily="18" charset="0"/>
              </a:rPr>
              <a:t>, side 158-165</a:t>
            </a:r>
            <a:endParaRPr lang="da-DK" dirty="0"/>
          </a:p>
        </p:txBody>
      </p:sp>
      <p:pic>
        <p:nvPicPr>
          <p:cNvPr id="7" name="Pladsholder til indhold 6" descr="Et billede, der indeholder bærer, person, hat, mand&#10;&#10;Automatisk genereret beskrivelse">
            <a:extLst>
              <a:ext uri="{FF2B5EF4-FFF2-40B4-BE49-F238E27FC236}">
                <a16:creationId xmlns:a16="http://schemas.microsoft.com/office/drawing/2014/main" id="{58B67A34-BD70-4915-AC3F-8D1B121A7F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4942" y="1825625"/>
            <a:ext cx="4678858" cy="4351338"/>
          </a:xfrm>
        </p:spPr>
      </p:pic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C75BE04C-B156-45C7-85CE-8F9C169B4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09" y="2154666"/>
            <a:ext cx="6332381" cy="41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34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Kina</Template>
  <TotalTime>71</TotalTime>
  <Words>315</Words>
  <Application>Microsoft Office PowerPoint</Application>
  <PresentationFormat>Widescreen</PresentationFormat>
  <Paragraphs>42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Office-tema</vt:lpstr>
      <vt:lpstr>Det kinesiske kejserrige</vt:lpstr>
      <vt:lpstr>  Vores verdenshistorie 1, side 152-158 </vt:lpstr>
      <vt:lpstr>Vores verdenshistorie 1, side 152-158</vt:lpstr>
      <vt:lpstr>Vores verdenshistorie 1, side 152-158</vt:lpstr>
      <vt:lpstr>Vores verdenshistorie 1, side 152-158</vt:lpstr>
      <vt:lpstr>Vores verdenshistorie 1, side 152-158</vt:lpstr>
      <vt:lpstr>Vores verdenshistorie 1, side 158-165</vt:lpstr>
      <vt:lpstr>Vores verdenshistorie 1, side 158-165</vt:lpstr>
      <vt:lpstr>Vores verdenshistorie 1, side 158-165</vt:lpstr>
      <vt:lpstr>Vores verdenshistorie 1, side 158-165</vt:lpstr>
      <vt:lpstr>Vores verdenshistorie 1, side 166-171</vt:lpstr>
      <vt:lpstr>Vores verdenshistorie 1, side 166-171</vt:lpstr>
      <vt:lpstr>Vores verdenshistorie 1, side 166-171</vt:lpstr>
      <vt:lpstr>Vores verdenshistorie 1, side 166-171</vt:lpstr>
      <vt:lpstr>Vores verdenshistorie 1, side 172-176</vt:lpstr>
      <vt:lpstr>Vores verdenshistorie 1, side 172-176</vt:lpstr>
      <vt:lpstr>Vores verdenshistorie 1, side 177-181</vt:lpstr>
      <vt:lpstr>Vores verdenshistorie 1, side 177-181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kinesiske kejserrige</dc:title>
  <dc:creator>Frederik Sølvsten</dc:creator>
  <cp:lastModifiedBy>Frederik Sølvsten</cp:lastModifiedBy>
  <cp:revision>11</cp:revision>
  <dcterms:created xsi:type="dcterms:W3CDTF">2019-09-11T11:03:12Z</dcterms:created>
  <dcterms:modified xsi:type="dcterms:W3CDTF">2019-09-12T10:24:17Z</dcterms:modified>
</cp:coreProperties>
</file>