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b="1" dirty="0">
                <a:latin typeface="Cambria" panose="02040503050406030204" pitchFamily="18" charset="0"/>
              </a:rPr>
              <a:t>Højkulturer i </a:t>
            </a:r>
            <a:r>
              <a:rPr lang="da-DK" b="1" dirty="0" err="1">
                <a:latin typeface="Cambria" panose="02040503050406030204" pitchFamily="18" charset="0"/>
              </a:rPr>
              <a:t>Mesoamerika</a:t>
            </a:r>
            <a:endParaRPr lang="da-DK" b="1" dirty="0">
              <a:latin typeface="Cambria" panose="02040503050406030204" pitchFamily="18" charset="0"/>
            </a:endParaRP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a-DK" dirty="0"/>
          </a:p>
          <a:p>
            <a:r>
              <a:rPr lang="da-DK" dirty="0">
                <a:latin typeface="Cambria" panose="02040503050406030204" pitchFamily="18" charset="0"/>
              </a:rPr>
              <a:t>Peter Frederiksen: </a:t>
            </a:r>
          </a:p>
          <a:p>
            <a:r>
              <a:rPr lang="da-DK" i="1" dirty="0">
                <a:latin typeface="Cambria" panose="02040503050406030204" pitchFamily="18" charset="0"/>
              </a:rPr>
              <a:t>Vores verdenshistorie 1</a:t>
            </a:r>
            <a:r>
              <a:rPr lang="da-DK" dirty="0">
                <a:latin typeface="Cambria" panose="02040503050406030204" pitchFamily="18" charset="0"/>
              </a:rPr>
              <a:t>, side 184-213</a:t>
            </a:r>
          </a:p>
          <a:p>
            <a:r>
              <a:rPr lang="da-DK" dirty="0">
                <a:latin typeface="Cambria" panose="02040503050406030204" pitchFamily="18" charset="0"/>
              </a:rPr>
              <a:t>Columbus 2019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9629-EDEE-42C4-8455-039CCE10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200-206</a:t>
            </a: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C6D4095-5C16-4CE3-9E12-BAF33C7CC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227985" y="1882693"/>
            <a:ext cx="2939833" cy="4266433"/>
          </a:xfr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D03F7DA6-7534-4F40-BFAF-6D9F80BCC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884" y="1936425"/>
            <a:ext cx="2938527" cy="42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9629-EDEE-42C4-8455-039CCE10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200-206</a:t>
            </a: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C6D4095-5C16-4CE3-9E12-BAF33C7CC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281030" y="1972761"/>
            <a:ext cx="7021201" cy="4520114"/>
          </a:xfrm>
        </p:spPr>
      </p:pic>
    </p:spTree>
    <p:extLst>
      <p:ext uri="{BB962C8B-B14F-4D97-AF65-F5344CB8AC3E}">
        <p14:creationId xmlns:p14="http://schemas.microsoft.com/office/powerpoint/2010/main" val="3263625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9629-EDEE-42C4-8455-039CCE10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200-206</a:t>
            </a: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C6D4095-5C16-4CE3-9E12-BAF33C7CC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834064" y="2642081"/>
            <a:ext cx="4036062" cy="2961460"/>
          </a:xfrm>
        </p:spPr>
      </p:pic>
    </p:spTree>
    <p:extLst>
      <p:ext uri="{BB962C8B-B14F-4D97-AF65-F5344CB8AC3E}">
        <p14:creationId xmlns:p14="http://schemas.microsoft.com/office/powerpoint/2010/main" val="718205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9629-EDEE-42C4-8455-039CCE10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207-212</a:t>
            </a: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C6D4095-5C16-4CE3-9E12-BAF33C7CC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2830456" y="1825625"/>
            <a:ext cx="6531088" cy="4351338"/>
          </a:xfrm>
        </p:spPr>
      </p:pic>
    </p:spTree>
    <p:extLst>
      <p:ext uri="{BB962C8B-B14F-4D97-AF65-F5344CB8AC3E}">
        <p14:creationId xmlns:p14="http://schemas.microsoft.com/office/powerpoint/2010/main" val="192373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9629-EDEE-42C4-8455-039CCE10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207-212</a:t>
            </a:r>
            <a:endParaRPr lang="da-DK" dirty="0"/>
          </a:p>
        </p:txBody>
      </p:sp>
      <p:pic>
        <p:nvPicPr>
          <p:cNvPr id="5" name="Pladsholder til indhold 4" descr="Et billede, der indeholder tekst, bog&#10;&#10;Automatisk genereret beskrivelse">
            <a:extLst>
              <a:ext uri="{FF2B5EF4-FFF2-40B4-BE49-F238E27FC236}">
                <a16:creationId xmlns:a16="http://schemas.microsoft.com/office/drawing/2014/main" id="{31692445-1772-4FE8-9E89-E3F91C5C40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5784" y="2470484"/>
            <a:ext cx="2471961" cy="3473115"/>
          </a:xfrm>
        </p:spPr>
      </p:pic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C6D4095-5C16-4CE3-9E12-BAF33C7CC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1651934" y="2470484"/>
            <a:ext cx="2483013" cy="3473115"/>
          </a:xfrm>
        </p:spPr>
      </p:pic>
      <p:pic>
        <p:nvPicPr>
          <p:cNvPr id="8" name="Billede 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924F85A-1590-4141-93ED-187F6BE7E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610" y="2478505"/>
            <a:ext cx="2478584" cy="34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9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9629-EDEE-42C4-8455-039CCE10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207-212</a:t>
            </a: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C6D4095-5C16-4CE3-9E12-BAF33C7CC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023889" y="1939341"/>
            <a:ext cx="6296625" cy="4918659"/>
          </a:xfrm>
        </p:spPr>
      </p:pic>
    </p:spTree>
    <p:extLst>
      <p:ext uri="{BB962C8B-B14F-4D97-AF65-F5344CB8AC3E}">
        <p14:creationId xmlns:p14="http://schemas.microsoft.com/office/powerpoint/2010/main" val="2938211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9629-EDEE-42C4-8455-039CCE10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207-212</a:t>
            </a: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C6D4095-5C16-4CE3-9E12-BAF33C7CC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943803" y="1825625"/>
            <a:ext cx="6456798" cy="4667250"/>
          </a:xfrm>
        </p:spPr>
      </p:pic>
    </p:spTree>
    <p:extLst>
      <p:ext uri="{BB962C8B-B14F-4D97-AF65-F5344CB8AC3E}">
        <p14:creationId xmlns:p14="http://schemas.microsoft.com/office/powerpoint/2010/main" val="126823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b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b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  <a:t>, side 184-193</a:t>
            </a:r>
            <a:b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endParaRPr lang="da-DK" dirty="0"/>
          </a:p>
        </p:txBody>
      </p:sp>
      <p:pic>
        <p:nvPicPr>
          <p:cNvPr id="7" name="Pladsholder til indhold 6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A87BD964-C9E2-4946-B398-543749263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11719" y="2363789"/>
            <a:ext cx="3326820" cy="4237538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4EE61-FF1B-4381-B525-0EFC49EC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1000"/>
              </a:spcBef>
            </a:pPr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  <a:t>, side 184-193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56567EC-83FD-4F2F-A987-C9AEEA1A0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98271" cy="4523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a-DK" b="1" dirty="0">
                <a:latin typeface="Cambria" panose="02040503050406030204" pitchFamily="18" charset="0"/>
              </a:rPr>
              <a:t>Mayaerne</a:t>
            </a:r>
          </a:p>
        </p:txBody>
      </p:sp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99DAC266-0830-4E06-9DFC-7316EEAD1F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18610" y="2487218"/>
            <a:ext cx="7850227" cy="3226679"/>
          </a:xfrm>
        </p:spPr>
      </p:pic>
    </p:spTree>
    <p:extLst>
      <p:ext uri="{BB962C8B-B14F-4D97-AF65-F5344CB8AC3E}">
        <p14:creationId xmlns:p14="http://schemas.microsoft.com/office/powerpoint/2010/main" val="422066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3D798-86DA-480C-B065-1845B407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184-193</a:t>
            </a: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3B7B4764-827B-4637-8143-E090724BB6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00412" y="2550379"/>
            <a:ext cx="5668223" cy="3046670"/>
          </a:xfrm>
        </p:spPr>
      </p:pic>
    </p:spTree>
    <p:extLst>
      <p:ext uri="{BB962C8B-B14F-4D97-AF65-F5344CB8AC3E}">
        <p14:creationId xmlns:p14="http://schemas.microsoft.com/office/powerpoint/2010/main" val="339706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3D798-86DA-480C-B065-1845B407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184-193</a:t>
            </a: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3B7B4764-827B-4637-8143-E090724BB6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819150" y="2847291"/>
            <a:ext cx="6752594" cy="2262119"/>
          </a:xfrm>
        </p:spPr>
      </p:pic>
    </p:spTree>
    <p:extLst>
      <p:ext uri="{BB962C8B-B14F-4D97-AF65-F5344CB8AC3E}">
        <p14:creationId xmlns:p14="http://schemas.microsoft.com/office/powerpoint/2010/main" val="30821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3D798-86DA-480C-B065-1845B407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195-198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C98F248-F118-4C00-B464-0380AAB8B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60901" cy="3881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a-DK" b="1" dirty="0">
                <a:latin typeface="Cambria" panose="02040503050406030204" pitchFamily="18" charset="0"/>
              </a:rPr>
              <a:t>Aztekerne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3B7B4764-827B-4637-8143-E090724BB6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859001" y="2348748"/>
            <a:ext cx="2719295" cy="3976969"/>
          </a:xfrm>
        </p:spPr>
      </p:pic>
    </p:spTree>
    <p:extLst>
      <p:ext uri="{BB962C8B-B14F-4D97-AF65-F5344CB8AC3E}">
        <p14:creationId xmlns:p14="http://schemas.microsoft.com/office/powerpoint/2010/main" val="1526046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3D798-86DA-480C-B065-1845B407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195-198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C98F248-F118-4C00-B464-0380AAB8B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7988" y="1784275"/>
            <a:ext cx="5642811" cy="36780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Cambria" panose="02040503050406030204" pitchFamily="18" charset="0"/>
              </a:rPr>
              <a:t>Arbejdsspørgsmål:  </a:t>
            </a:r>
            <a:br>
              <a:rPr lang="da-DK" sz="2000" dirty="0">
                <a:latin typeface="Cambria" panose="02040503050406030204" pitchFamily="18" charset="0"/>
              </a:rPr>
            </a:br>
            <a:endParaRPr lang="da-DK" sz="2000" dirty="0"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da-DK" sz="2000" dirty="0">
                <a:latin typeface="Cambria" panose="02040503050406030204" pitchFamily="18" charset="0"/>
              </a:rPr>
              <a:t>Overvej, hvilken type historiebrug den mexicanske stat benytter sig af ved at bringe det aztekiske motiv på flaget (se Fokuspunkt s. 55)</a:t>
            </a:r>
          </a:p>
          <a:p>
            <a:pPr marL="457200" indent="-457200">
              <a:buAutoNum type="arabicPeriod"/>
            </a:pPr>
            <a:r>
              <a:rPr lang="da-DK" sz="2000" dirty="0">
                <a:latin typeface="Cambria" panose="02040503050406030204" pitchFamily="18" charset="0"/>
              </a:rPr>
              <a:t>Hvad er formålet med den mexicanske stats historiebrug?</a:t>
            </a:r>
          </a:p>
          <a:p>
            <a:pPr marL="457200" indent="-457200">
              <a:buAutoNum type="arabicPeriod"/>
            </a:pPr>
            <a:r>
              <a:rPr lang="da-DK" sz="2000" dirty="0">
                <a:latin typeface="Cambria" panose="02040503050406030204" pitchFamily="18" charset="0"/>
              </a:rPr>
              <a:t>Er Dannebrog også et udtryk for historiebrug? Se evt. s. 149. Overvej, hvilken rolle symboler som flag spiller for nationale fællesskaber. </a:t>
            </a:r>
            <a:br>
              <a:rPr lang="da-DK" sz="2000" dirty="0">
                <a:latin typeface="Cambria" panose="02040503050406030204" pitchFamily="18" charset="0"/>
              </a:rPr>
            </a:br>
            <a:endParaRPr lang="da-DK" sz="2000" dirty="0">
              <a:latin typeface="Cambria" panose="02040503050406030204" pitchFamily="18" charset="0"/>
            </a:endParaRP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3B7B4764-827B-4637-8143-E090724BB6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7312320" y="2433055"/>
            <a:ext cx="3486896" cy="1991889"/>
          </a:xfrm>
        </p:spPr>
      </p:pic>
    </p:spTree>
    <p:extLst>
      <p:ext uri="{BB962C8B-B14F-4D97-AF65-F5344CB8AC3E}">
        <p14:creationId xmlns:p14="http://schemas.microsoft.com/office/powerpoint/2010/main" val="2964107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B4576-4283-49EF-8446-4F6AAF25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195-198</a:t>
            </a:r>
            <a:endParaRPr lang="da-DK" dirty="0"/>
          </a:p>
        </p:txBody>
      </p:sp>
      <p:pic>
        <p:nvPicPr>
          <p:cNvPr id="6" name="Pladsholder til indhold 5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78D5F06D-5BC8-4065-8DA9-EBAC89D481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94964" y="1825625"/>
            <a:ext cx="6425237" cy="4855911"/>
          </a:xfrm>
        </p:spPr>
      </p:pic>
    </p:spTree>
    <p:extLst>
      <p:ext uri="{BB962C8B-B14F-4D97-AF65-F5344CB8AC3E}">
        <p14:creationId xmlns:p14="http://schemas.microsoft.com/office/powerpoint/2010/main" val="582750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9629-EDEE-42C4-8455-039CCE10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</a:rPr>
              <a:t>, side 195-198</a:t>
            </a: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C6D4095-5C16-4CE3-9E12-BAF33C7CC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29000" y="2304789"/>
            <a:ext cx="5537396" cy="3806960"/>
          </a:xfrm>
        </p:spPr>
      </p:pic>
    </p:spTree>
    <p:extLst>
      <p:ext uri="{BB962C8B-B14F-4D97-AF65-F5344CB8AC3E}">
        <p14:creationId xmlns:p14="http://schemas.microsoft.com/office/powerpoint/2010/main" val="3252165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VVH_skabelon</Template>
  <TotalTime>69</TotalTime>
  <Words>102</Words>
  <Application>Microsoft Office PowerPoint</Application>
  <PresentationFormat>Widescreen</PresentationFormat>
  <Paragraphs>26</Paragraphs>
  <Slides>16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Office-tema</vt:lpstr>
      <vt:lpstr>Højkulturer i Mesoamerika</vt:lpstr>
      <vt:lpstr>  Vores verdenshistorie 1, side 184-193 </vt:lpstr>
      <vt:lpstr>Vores verdenshistorie 1, side 184-193</vt:lpstr>
      <vt:lpstr>Vores verdenshistorie 1, side 184-193</vt:lpstr>
      <vt:lpstr>Vores verdenshistorie 1, side 184-193</vt:lpstr>
      <vt:lpstr>Vores verdenshistorie 1, side 195-198</vt:lpstr>
      <vt:lpstr>Vores verdenshistorie 1, side 195-198</vt:lpstr>
      <vt:lpstr>Vores verdenshistorie 1, side 195-198</vt:lpstr>
      <vt:lpstr>Vores verdenshistorie 1, side 195-198</vt:lpstr>
      <vt:lpstr>Vores verdenshistorie 1, side 200-206</vt:lpstr>
      <vt:lpstr>Vores verdenshistorie 1, side 200-206</vt:lpstr>
      <vt:lpstr>Vores verdenshistorie 1, side 200-206</vt:lpstr>
      <vt:lpstr>Vores verdenshistorie 1, side 207-212</vt:lpstr>
      <vt:lpstr>Vores verdenshistorie 1, side 207-212</vt:lpstr>
      <vt:lpstr>Vores verdenshistorie 1, side 207-212</vt:lpstr>
      <vt:lpstr>Vores verdenshistorie 1, side 207-212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Højkulturer i Mesoamerika</dc:title>
  <dc:creator>Forlaget Columbus</dc:creator>
  <cp:lastModifiedBy>Frederik Sølvsten</cp:lastModifiedBy>
  <cp:revision>12</cp:revision>
  <dcterms:created xsi:type="dcterms:W3CDTF">2019-09-11T11:28:53Z</dcterms:created>
  <dcterms:modified xsi:type="dcterms:W3CDTF">2019-09-12T10:25:15Z</dcterms:modified>
</cp:coreProperties>
</file>